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7" r:id="rId18"/>
    <p:sldId id="276" r:id="rId19"/>
    <p:sldId id="278" r:id="rId20"/>
    <p:sldId id="279" r:id="rId21"/>
    <p:sldId id="272" r:id="rId22"/>
    <p:sldId id="280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70" d="100"/>
          <a:sy n="70" d="100"/>
        </p:scale>
        <p:origin x="-61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BA90304-BED8-4609-AD23-0B2ACB015AD1}" type="datetimeFigureOut">
              <a:rPr lang="en-US" altLang="zh-TW"/>
              <a:pPr/>
              <a:t>4/27/2016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721A78D-AD43-4CEC-BB09-AF98CCC9E38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7A6AE8-7FDF-4FD0-AD7B-E31C80D4784B}" type="slidenum">
              <a:rPr lang="en-US" altLang="zh-TW"/>
              <a:pPr/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8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E19EBA-61E3-457A-8351-828A478901ED}" type="datetime1">
              <a:rPr lang="en-US" altLang="zh-TW"/>
              <a:pPr/>
              <a:t>4/27/2016</a:t>
            </a:fld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0E2402-F952-46B8-9961-198804348BE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E69AB1-F0AA-4C3B-9794-6248925C7DE4}" type="datetime1">
              <a:rPr lang="en-US" altLang="zh-TW"/>
              <a:pPr/>
              <a:t>4/27/2016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3C075-6CA5-4D21-BF84-07E7DCA9D34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3705B-F77D-41C6-B018-3A246F193D17}" type="datetime1">
              <a:rPr lang="en-US" altLang="zh-TW"/>
              <a:pPr/>
              <a:t>4/27/2016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18612-AE13-41BF-A5E8-71DF21B205C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FBF60B-7175-4D78-AEB6-90941A8D45CE}" type="datetime1">
              <a:rPr lang="en-US" altLang="zh-TW"/>
              <a:pPr/>
              <a:t>4/27/2016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C9D5-D26D-425C-913A-73D3BEA270F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1BB42-2E2A-4C8C-ACA1-3BFAD97EDEE2}" type="datetime1">
              <a:rPr lang="en-US" altLang="zh-TW"/>
              <a:pPr/>
              <a:t>4/27/2016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91D75-25C9-4EA7-9367-A6692AA1D6F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162D4C-754C-474C-B7BB-4C6CE24DD43C}" type="datetime1">
              <a:rPr lang="en-US" altLang="zh-TW"/>
              <a:pPr/>
              <a:t>4/27/2016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D309E-8AA5-4D93-BAEC-B60801A30D2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66298-6118-477A-A769-EEEDCB3E6AFA}" type="datetime1">
              <a:rPr lang="en-US" altLang="zh-TW"/>
              <a:pPr/>
              <a:t>4/27/2016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0FBC1-C01A-4016-8242-0806AC1BDB6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6F0F0-6F05-4DAC-8EFE-7896CC03AC65}" type="datetime1">
              <a:rPr lang="en-US" altLang="zh-TW"/>
              <a:pPr/>
              <a:t>4/27/2016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895F1-E452-408A-B5D3-4DD1F6182C4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D4D3A-DB5A-4088-B10B-5E52FABE547A}" type="datetime1">
              <a:rPr lang="en-US" altLang="zh-TW"/>
              <a:pPr/>
              <a:t>4/27/2016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0CB1-80DF-42A2-B175-E12DD315F04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AE5C66-3991-4D3B-8C73-7E377A055704}" type="datetime1">
              <a:rPr lang="en-US" altLang="zh-TW"/>
              <a:pPr/>
              <a:t>4/27/2016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2DEE6-3CD9-4114-95B2-77EDD8EDC6D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813E2-86B3-4C53-99B5-B2D19BC2866E}" type="datetime1">
              <a:rPr lang="en-US" altLang="zh-TW"/>
              <a:pPr/>
              <a:t>4/27/2016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5BA85-1EAB-463D-AD12-2DC195E5EB9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accent1"/>
                </a:solidFill>
              </a:defRPr>
            </a:lvl1pPr>
          </a:lstStyle>
          <a:p>
            <a:fld id="{96F73AAB-57CA-4D32-9293-740EB4A33454}" type="datetime1">
              <a:rPr lang="en-US" altLang="zh-TW"/>
              <a:pPr/>
              <a:t>4/27/2016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accent1"/>
                </a:solidFill>
              </a:defRPr>
            </a:lvl1pPr>
          </a:lstStyle>
          <a:p>
            <a:fld id="{5811E577-18E7-4EC0-8C28-D8192607B5C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9pPr>
    </p:titleStyle>
    <p:bodyStyle>
      <a:lvl1pPr marL="228600" indent="-18256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663" y="882650"/>
            <a:ext cx="9967912" cy="29257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 Voice for autism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738" y="3870325"/>
            <a:ext cx="8767762" cy="20542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DEC1606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Client: Josh Abbott (Micron)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Advisor: Dr.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Hegde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Cameron Cornick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Ashlyn Freestone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Zachary Snyder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Wen-Chi Hsu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Yiru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Gao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352" y="322998"/>
            <a:ext cx="9875838" cy="1355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Overview of User Interface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832513" y="1337480"/>
          <a:ext cx="9157647" cy="4864528"/>
        </p:xfrm>
        <a:graphic>
          <a:graphicData uri="http://schemas.openxmlformats.org/presentationml/2006/ole">
            <p:oleObj spid="_x0000_s15365" name="Acrobat Document" r:id="rId3" imgW="15182575" imgH="7915198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352" y="377588"/>
            <a:ext cx="9875838" cy="1355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Launch Topic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388" name="The conversation proce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891"/>
          <a:stretch>
            <a:fillRect/>
          </a:stretch>
        </p:blipFill>
        <p:spPr>
          <a:xfrm>
            <a:off x="1156648" y="1312010"/>
            <a:ext cx="10048164" cy="4870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WordNet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8288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Structure of WordNet</a:t>
            </a:r>
          </a:p>
          <a:p>
            <a:pPr lvl="1" indent="-182880" fontAlgn="auto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Superordinate</a:t>
            </a:r>
          </a:p>
          <a:p>
            <a:pPr lvl="1" indent="-182880" fontAlgn="auto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Subordinate</a:t>
            </a:r>
          </a:p>
          <a:p>
            <a:pPr lvl="1" indent="-182880" fontAlgn="auto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Sister Term</a:t>
            </a:r>
          </a:p>
          <a:p>
            <a:pPr lvl="1" indent="-182880" fontAlgn="auto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Frequency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Stanford NLP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82880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Core NLP</a:t>
            </a:r>
          </a:p>
          <a:p>
            <a:pPr lvl="1" indent="-182880" fontAlgn="auto">
              <a:lnSpc>
                <a:spcPct val="200000"/>
              </a:lnSpc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Analysis of Word Type</a:t>
            </a:r>
          </a:p>
          <a:p>
            <a:pPr lvl="1" indent="-182880" fontAlgn="auto">
              <a:lnSpc>
                <a:spcPct val="200000"/>
              </a:lnSpc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Recognize the Meaning of Text Input</a:t>
            </a:r>
          </a:p>
          <a:p>
            <a:pPr lvl="1" indent="-182880" fontAlgn="auto">
              <a:lnSpc>
                <a:spcPct val="200000"/>
              </a:lnSpc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Filter for Word Suggestion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Receive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460" name="The conversation proce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0286" r="1950"/>
          <a:stretch>
            <a:fillRect/>
          </a:stretch>
        </p:blipFill>
        <p:spPr>
          <a:xfrm>
            <a:off x="1143000" y="1487488"/>
            <a:ext cx="9513888" cy="47371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Hardware – ARM Processor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3017838" cy="4038600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Why?</a:t>
            </a:r>
          </a:p>
          <a:p>
            <a:pPr lvl="1" indent="-182880" fontAlgn="auto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Low Power</a:t>
            </a:r>
          </a:p>
          <a:p>
            <a:pPr lvl="1" indent="-182880" fontAlgn="auto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Cheap</a:t>
            </a:r>
          </a:p>
          <a:p>
            <a:pPr lvl="1" indent="-182880" fontAlgn="auto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Flexible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Issues?</a:t>
            </a:r>
          </a:p>
          <a:p>
            <a:pPr lvl="1" indent="-182880" fontAlgn="auto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Designing a Board with large amounts of other components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64200" y="2057400"/>
            <a:ext cx="5354638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How?</a:t>
            </a:r>
          </a:p>
          <a:p>
            <a:pPr lvl="1" fontAlgn="auto"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Raspberry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Pi</a:t>
            </a:r>
          </a:p>
          <a:p>
            <a:pPr lvl="2" fontAlgn="auto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Popular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Single Board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Computer</a:t>
            </a:r>
          </a:p>
          <a:p>
            <a:pPr lvl="2" fontAlgn="auto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Many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Available Add-ons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Arduino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DUE</a:t>
            </a:r>
          </a:p>
          <a:p>
            <a:pPr lvl="1" fontAlgn="auto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Popular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Hobby Board, No Display Drivers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BeagleBone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fontAlgn="auto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Popular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Hobby Board, Not designed for Displays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Touch Screen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smtClean="0">
                <a:solidFill>
                  <a:srgbClr val="606060"/>
                </a:solidFill>
              </a:rPr>
              <a:t>How and Why?</a:t>
            </a:r>
          </a:p>
          <a:p>
            <a:pPr lvl="1">
              <a:lnSpc>
                <a:spcPct val="150000"/>
              </a:lnSpc>
            </a:pPr>
            <a:r>
              <a:rPr lang="en-US" altLang="zh-TW" smtClean="0">
                <a:solidFill>
                  <a:srgbClr val="606060"/>
                </a:solidFill>
              </a:rPr>
              <a:t>Raspberry Pi 7’’ (800x480) Touchscreen</a:t>
            </a:r>
          </a:p>
          <a:p>
            <a:pPr lvl="2">
              <a:lnSpc>
                <a:spcPct val="150000"/>
              </a:lnSpc>
            </a:pPr>
            <a:r>
              <a:rPr lang="en-US" altLang="zh-TW" sz="2000" smtClean="0">
                <a:solidFill>
                  <a:srgbClr val="606060"/>
                </a:solidFill>
              </a:rPr>
              <a:t>10 point multi touch</a:t>
            </a:r>
          </a:p>
          <a:p>
            <a:pPr lvl="2">
              <a:lnSpc>
                <a:spcPct val="150000"/>
              </a:lnSpc>
            </a:pPr>
            <a:r>
              <a:rPr lang="en-US" altLang="zh-TW" sz="2000" smtClean="0">
                <a:solidFill>
                  <a:srgbClr val="606060"/>
                </a:solidFill>
              </a:rPr>
              <a:t>PWM Backlight Control</a:t>
            </a:r>
          </a:p>
          <a:p>
            <a:pPr lvl="1">
              <a:lnSpc>
                <a:spcPct val="150000"/>
              </a:lnSpc>
            </a:pPr>
            <a:r>
              <a:rPr lang="en-US" altLang="zh-TW" smtClean="0">
                <a:solidFill>
                  <a:srgbClr val="606060"/>
                </a:solidFill>
              </a:rPr>
              <a:t>Plug and Play setup allows us to focus more on adding additional components</a:t>
            </a:r>
          </a:p>
          <a:p>
            <a:pPr lvl="1">
              <a:lnSpc>
                <a:spcPct val="150000"/>
              </a:lnSpc>
              <a:buFont typeface="Corbel" pitchFamily="34" charset="0"/>
              <a:buNone/>
            </a:pPr>
            <a:endParaRPr lang="en-US" altLang="zh-TW" smtClean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How Many Board Design?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solidFill>
                  <a:srgbClr val="606060"/>
                </a:solidFill>
              </a:rPr>
              <a:t>Golden Design: Everything made and designed by our group</a:t>
            </a:r>
          </a:p>
          <a:p>
            <a:r>
              <a:rPr lang="en-US" altLang="zh-TW" smtClean="0">
                <a:solidFill>
                  <a:srgbClr val="606060"/>
                </a:solidFill>
              </a:rPr>
              <a:t>The Reality:</a:t>
            </a:r>
          </a:p>
          <a:p>
            <a:pPr lvl="1"/>
            <a:r>
              <a:rPr lang="en-US" altLang="zh-TW" smtClean="0">
                <a:solidFill>
                  <a:srgbClr val="606060"/>
                </a:solidFill>
              </a:rPr>
              <a:t>Using Solutions already made so that there is time to get to our own form of solution</a:t>
            </a:r>
          </a:p>
          <a:p>
            <a:pPr lvl="1"/>
            <a:r>
              <a:rPr lang="en-US" altLang="zh-TW" smtClean="0">
                <a:solidFill>
                  <a:srgbClr val="606060"/>
                </a:solidFill>
              </a:rPr>
              <a:t>A massive team of engineers would be needed for the “Golden Design”.</a:t>
            </a:r>
          </a:p>
          <a:p>
            <a:r>
              <a:rPr lang="en-US" altLang="zh-TW" smtClean="0">
                <a:solidFill>
                  <a:srgbClr val="606060"/>
                </a:solidFill>
              </a:rPr>
              <a:t>Issues with a single board design:</a:t>
            </a:r>
          </a:p>
          <a:p>
            <a:pPr lvl="1"/>
            <a:r>
              <a:rPr lang="en-US" altLang="zh-TW" smtClean="0">
                <a:solidFill>
                  <a:srgbClr val="606060"/>
                </a:solidFill>
              </a:rPr>
              <a:t>Requires fully laying out a board:</a:t>
            </a:r>
          </a:p>
          <a:p>
            <a:pPr lvl="2"/>
            <a:r>
              <a:rPr lang="en-US" altLang="zh-TW" smtClean="0">
                <a:solidFill>
                  <a:srgbClr val="606060"/>
                </a:solidFill>
              </a:rPr>
              <a:t>Including Matched memory lines and countless other requirements.</a:t>
            </a:r>
          </a:p>
          <a:p>
            <a:pPr lvl="2"/>
            <a:r>
              <a:rPr lang="en-US" altLang="zh-TW" smtClean="0">
                <a:solidFill>
                  <a:srgbClr val="606060"/>
                </a:solidFill>
              </a:rPr>
              <a:t>Special facilities</a:t>
            </a:r>
          </a:p>
          <a:p>
            <a:pPr lvl="2"/>
            <a:r>
              <a:rPr lang="en-US" altLang="zh-TW" smtClean="0">
                <a:solidFill>
                  <a:srgbClr val="606060"/>
                </a:solidFill>
              </a:rPr>
              <a:t>Team needs to learn how to lay out a multi-hundred component board</a:t>
            </a:r>
          </a:p>
          <a:p>
            <a:pPr lvl="2"/>
            <a:r>
              <a:rPr lang="en-US" altLang="zh-TW" smtClean="0">
                <a:solidFill>
                  <a:srgbClr val="606060"/>
                </a:solidFill>
              </a:rPr>
              <a:t>More flexibility with a multi-board design.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Enclosure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8288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Goals:</a:t>
            </a:r>
          </a:p>
          <a:p>
            <a:pPr lvl="1" indent="-182880" fontAlgn="auto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Durable</a:t>
            </a:r>
          </a:p>
          <a:p>
            <a:pPr lvl="1" indent="-182880" fontAlgn="auto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Sleek Design</a:t>
            </a:r>
          </a:p>
          <a:p>
            <a:pPr lvl="1" indent="-182880" fontAlgn="auto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Custom </a:t>
            </a:r>
          </a:p>
          <a:p>
            <a:pPr lvl="1" indent="-182880" fontAlgn="auto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3-D printing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355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25" y="2057400"/>
            <a:ext cx="452596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Battery Charging Circuit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smtClean="0">
                <a:solidFill>
                  <a:srgbClr val="606060"/>
                </a:solidFill>
              </a:rPr>
              <a:t>Explored Solutions</a:t>
            </a:r>
          </a:p>
          <a:p>
            <a:pPr lvl="1">
              <a:lnSpc>
                <a:spcPct val="150000"/>
              </a:lnSpc>
            </a:pPr>
            <a:r>
              <a:rPr lang="en-US" altLang="zh-TW" sz="2400" smtClean="0">
                <a:solidFill>
                  <a:srgbClr val="606060"/>
                </a:solidFill>
              </a:rPr>
              <a:t>IC chip</a:t>
            </a:r>
          </a:p>
          <a:p>
            <a:pPr lvl="1">
              <a:lnSpc>
                <a:spcPct val="150000"/>
              </a:lnSpc>
            </a:pPr>
            <a:r>
              <a:rPr lang="en-US" altLang="zh-TW" sz="2400" smtClean="0">
                <a:solidFill>
                  <a:srgbClr val="606060"/>
                </a:solidFill>
              </a:rPr>
              <a:t>Comparator</a:t>
            </a:r>
          </a:p>
          <a:p>
            <a:pPr lvl="1">
              <a:lnSpc>
                <a:spcPct val="150000"/>
              </a:lnSpc>
            </a:pPr>
            <a:r>
              <a:rPr lang="en-US" altLang="zh-TW" sz="2400" smtClean="0">
                <a:solidFill>
                  <a:srgbClr val="606060"/>
                </a:solidFill>
              </a:rPr>
              <a:t>Future</a:t>
            </a:r>
          </a:p>
          <a:p>
            <a:pPr lvl="1">
              <a:lnSpc>
                <a:spcPct val="150000"/>
              </a:lnSpc>
            </a:pPr>
            <a:endParaRPr lang="en-US" altLang="zh-TW" sz="2400" smtClean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050" y="2057400"/>
            <a:ext cx="37766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Problem Statement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solidFill>
                  <a:srgbClr val="606060"/>
                </a:solidFill>
              </a:rPr>
              <a:t>Our goal is to build a device that can help those with autism communicate with others.</a:t>
            </a:r>
          </a:p>
          <a:p>
            <a:pPr lvl="1"/>
            <a:r>
              <a:rPr lang="en-US" altLang="zh-TW" smtClean="0">
                <a:solidFill>
                  <a:srgbClr val="606060"/>
                </a:solidFill>
              </a:rPr>
              <a:t>AAC (Assistive and Augmentative Communication) devices exist to allow people to communicate in more ways</a:t>
            </a:r>
          </a:p>
          <a:p>
            <a:pPr lvl="1"/>
            <a:r>
              <a:rPr lang="en-US" altLang="zh-TW" smtClean="0">
                <a:solidFill>
                  <a:srgbClr val="606060"/>
                </a:solidFill>
              </a:rPr>
              <a:t>Types range from “card readers” to high end tablets.</a:t>
            </a:r>
          </a:p>
          <a:p>
            <a:r>
              <a:rPr lang="en-US" altLang="zh-TW" smtClean="0">
                <a:solidFill>
                  <a:srgbClr val="606060"/>
                </a:solidFill>
              </a:rPr>
              <a:t>Why?</a:t>
            </a:r>
          </a:p>
          <a:p>
            <a:pPr>
              <a:buFont typeface="Corbel" pitchFamily="34" charset="0"/>
              <a:buNone/>
            </a:pPr>
            <a:endParaRPr lang="en-US" altLang="zh-TW" smtClean="0">
              <a:solidFill>
                <a:srgbClr val="606060"/>
              </a:solidFill>
            </a:endParaRPr>
          </a:p>
          <a:p>
            <a:endParaRPr lang="en-US" altLang="zh-TW" smtClean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Current Project Status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8288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Hardware:</a:t>
            </a:r>
          </a:p>
          <a:p>
            <a:pPr lvl="1" indent="-182880" fontAlgn="auto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Working first prototype</a:t>
            </a:r>
          </a:p>
          <a:p>
            <a:pPr lvl="1" indent="-182880" fontAlgn="auto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Plans coming to completion of second prototype</a:t>
            </a:r>
          </a:p>
          <a:p>
            <a:pPr indent="-18288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Software:</a:t>
            </a:r>
          </a:p>
          <a:p>
            <a:pPr lvl="1" indent="-182880" fontAlgn="auto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Basic application completed</a:t>
            </a:r>
          </a:p>
          <a:p>
            <a:pPr lvl="1" indent="-182880" fontAlgn="auto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Rough Drafts of Speech Interpretation Started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Task Responsibility – Cum Hours: 295.75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8288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Cameron Cornick – Team Leader</a:t>
            </a:r>
          </a:p>
          <a:p>
            <a:pPr indent="-18288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Ashlyn Freestone  - Team Communication Leader</a:t>
            </a:r>
          </a:p>
          <a:p>
            <a:pPr indent="-18288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Wen-Chi Hsu – Team Webmaster #1</a:t>
            </a:r>
          </a:p>
          <a:p>
            <a:pPr indent="-18288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Yiru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Gao – Team Webmaster #2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pPr indent="-18288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Zach Snyder – Team Key Concept Holder 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Plan for Next Semester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			Semester Two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7653" name="Picture 3" descr="fall sched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038" y="2352675"/>
            <a:ext cx="8764587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Conceptual Sketch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965325"/>
            <a:ext cx="4206875" cy="4038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1525" y="2625725"/>
            <a:ext cx="5078413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Requirements To Get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he Job Done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4148138" cy="4038600"/>
          </a:xfrm>
        </p:spPr>
        <p:txBody>
          <a:bodyPr>
            <a:normAutofit/>
          </a:bodyPr>
          <a:lstStyle/>
          <a:p>
            <a:r>
              <a:rPr lang="en-US" altLang="zh-TW" smtClean="0">
                <a:solidFill>
                  <a:srgbClr val="606060"/>
                </a:solidFill>
              </a:rPr>
              <a:t>Functional:</a:t>
            </a:r>
          </a:p>
          <a:p>
            <a:pPr lvl="1"/>
            <a:r>
              <a:rPr lang="en-US" altLang="zh-TW" smtClean="0">
                <a:solidFill>
                  <a:srgbClr val="606060"/>
                </a:solidFill>
              </a:rPr>
              <a:t>Robust </a:t>
            </a:r>
          </a:p>
          <a:p>
            <a:pPr lvl="1"/>
            <a:r>
              <a:rPr lang="en-US" altLang="zh-TW" smtClean="0">
                <a:solidFill>
                  <a:srgbClr val="606060"/>
                </a:solidFill>
              </a:rPr>
              <a:t>User-Friendly </a:t>
            </a:r>
          </a:p>
          <a:p>
            <a:pPr lvl="1"/>
            <a:r>
              <a:rPr lang="en-US" altLang="zh-TW" smtClean="0">
                <a:solidFill>
                  <a:srgbClr val="606060"/>
                </a:solidFill>
              </a:rPr>
              <a:t>Power To Run All Day</a:t>
            </a:r>
          </a:p>
          <a:p>
            <a:pPr lvl="1"/>
            <a:r>
              <a:rPr lang="en-US" altLang="zh-TW" smtClean="0">
                <a:solidFill>
                  <a:srgbClr val="606060"/>
                </a:solidFill>
              </a:rPr>
              <a:t>Production Coast &lt;$200</a:t>
            </a:r>
          </a:p>
          <a:p>
            <a:pPr lvl="1"/>
            <a:r>
              <a:rPr lang="en-US" altLang="zh-TW" smtClean="0">
                <a:solidFill>
                  <a:srgbClr val="606060"/>
                </a:solidFill>
              </a:rPr>
              <a:t>Voice Recognition </a:t>
            </a:r>
          </a:p>
          <a:p>
            <a:pPr lvl="1"/>
            <a:endParaRPr lang="en-US" altLang="zh-TW" smtClean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125" y="6232525"/>
            <a:ext cx="471805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72100" y="2057400"/>
            <a:ext cx="4148138" cy="4038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182563" eaLnBrk="1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altLang="zh-TW" sz="2200">
                <a:solidFill>
                  <a:srgbClr val="606060"/>
                </a:solidFill>
              </a:rPr>
              <a:t>Non-Functional:</a:t>
            </a:r>
          </a:p>
          <a:p>
            <a:pPr lvl="1" indent="-182563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altLang="zh-TW" sz="2000">
                <a:solidFill>
                  <a:srgbClr val="606060"/>
                </a:solidFill>
              </a:rPr>
              <a:t>Adjustable to Age Level</a:t>
            </a:r>
          </a:p>
          <a:p>
            <a:pPr lvl="1" indent="-182563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altLang="zh-TW" sz="2000">
                <a:solidFill>
                  <a:srgbClr val="606060"/>
                </a:solidFill>
              </a:rPr>
              <a:t>Use Micron Memory</a:t>
            </a:r>
          </a:p>
          <a:p>
            <a:pPr lvl="1" indent="-182563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altLang="zh-TW" sz="2000">
                <a:solidFill>
                  <a:srgbClr val="606060"/>
                </a:solidFill>
              </a:rPr>
              <a:t>Customizable to Preference</a:t>
            </a:r>
          </a:p>
          <a:p>
            <a:pPr lvl="1" indent="-182563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altLang="zh-TW" sz="2000">
              <a:solidFill>
                <a:srgbClr val="606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Market survey	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5445125" cy="4038600"/>
          </a:xfrm>
        </p:spPr>
        <p:txBody>
          <a:bodyPr>
            <a:normAutofit/>
          </a:bodyPr>
          <a:lstStyle/>
          <a:p>
            <a:r>
              <a:rPr lang="en-US" altLang="zh-TW" smtClean="0">
                <a:solidFill>
                  <a:srgbClr val="606060"/>
                </a:solidFill>
              </a:rPr>
              <a:t>Need for Assistive Communication Devices</a:t>
            </a:r>
          </a:p>
          <a:p>
            <a:r>
              <a:rPr lang="en-US" altLang="zh-TW" smtClean="0">
                <a:solidFill>
                  <a:srgbClr val="606060"/>
                </a:solidFill>
              </a:rPr>
              <a:t>Current Devices range in price from:</a:t>
            </a:r>
          </a:p>
          <a:p>
            <a:pPr lvl="1"/>
            <a:r>
              <a:rPr lang="en-US" altLang="zh-TW" smtClean="0">
                <a:solidFill>
                  <a:srgbClr val="606060"/>
                </a:solidFill>
              </a:rPr>
              <a:t>$500 to $8500</a:t>
            </a:r>
          </a:p>
          <a:p>
            <a:r>
              <a:rPr lang="en-US" altLang="zh-TW" smtClean="0">
                <a:solidFill>
                  <a:srgbClr val="606060"/>
                </a:solidFill>
              </a:rPr>
              <a:t>Major devices clunky and not easy to use.</a:t>
            </a:r>
          </a:p>
          <a:p>
            <a:pPr>
              <a:buFont typeface="Corbel" pitchFamily="34" charset="0"/>
              <a:buNone/>
            </a:pPr>
            <a:endParaRPr lang="en-US" altLang="zh-TW" smtClean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4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2013" y="2057400"/>
            <a:ext cx="413385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Potential Risks &amp; Mitigation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3848100" cy="4038600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Breaking the Device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Learning Curve of Device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User Information</a:t>
            </a:r>
          </a:p>
          <a:p>
            <a:pPr lvl="1" indent="-182880" fontAlgn="auto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Tracking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of Habits and Travel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indent="-18288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Battery Safety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02400" y="1965325"/>
            <a:ext cx="38481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Design for Large Falls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Make Interface Simple &amp; Intuitive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Secure User Information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Test to Ensure proper battery circuitry has been created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Resource/Cost Estimate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4064000" cy="4038600"/>
          </a:xfrm>
        </p:spPr>
        <p:txBody>
          <a:bodyPr>
            <a:normAutofit/>
          </a:bodyPr>
          <a:lstStyle/>
          <a:p>
            <a:r>
              <a:rPr lang="en-US" altLang="zh-TW" smtClean="0">
                <a:solidFill>
                  <a:srgbClr val="606060"/>
                </a:solidFill>
              </a:rPr>
              <a:t>Goal: &lt;$200</a:t>
            </a:r>
          </a:p>
          <a:p>
            <a:r>
              <a:rPr lang="en-US" altLang="zh-TW" smtClean="0">
                <a:solidFill>
                  <a:srgbClr val="606060"/>
                </a:solidFill>
              </a:rPr>
              <a:t>Cost of Prototype A:</a:t>
            </a:r>
          </a:p>
          <a:p>
            <a:pPr lvl="1"/>
            <a:r>
              <a:rPr lang="en-US" altLang="zh-TW" smtClean="0">
                <a:solidFill>
                  <a:srgbClr val="606060"/>
                </a:solidFill>
              </a:rPr>
              <a:t>~$100</a:t>
            </a:r>
          </a:p>
          <a:p>
            <a:r>
              <a:rPr lang="en-US" altLang="zh-TW" smtClean="0">
                <a:solidFill>
                  <a:srgbClr val="606060"/>
                </a:solidFill>
              </a:rPr>
              <a:t>Cost of Prototype B: (expected)</a:t>
            </a:r>
          </a:p>
          <a:p>
            <a:pPr lvl="1"/>
            <a:r>
              <a:rPr lang="en-US" altLang="zh-TW" smtClean="0">
                <a:solidFill>
                  <a:srgbClr val="606060"/>
                </a:solidFill>
              </a:rPr>
              <a:t>~$130</a:t>
            </a:r>
          </a:p>
          <a:p>
            <a:r>
              <a:rPr lang="en-US" altLang="zh-TW" smtClean="0">
                <a:solidFill>
                  <a:srgbClr val="606060"/>
                </a:solidFill>
              </a:rPr>
              <a:t>Cost of Expected Software:</a:t>
            </a:r>
          </a:p>
          <a:p>
            <a:pPr lvl="1"/>
            <a:r>
              <a:rPr lang="en-US" altLang="zh-TW" smtClean="0">
                <a:solidFill>
                  <a:srgbClr val="606060"/>
                </a:solidFill>
              </a:rPr>
              <a:t>$5-10 </a:t>
            </a:r>
          </a:p>
          <a:p>
            <a:pPr lvl="1"/>
            <a:endParaRPr lang="en-US" altLang="zh-TW" smtClean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Project Milestones &amp; Schedule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	 Semester One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317" name="Picture 2" descr="fall sched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063" y="2346325"/>
            <a:ext cx="7856537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Overview of Software Design	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339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489075"/>
            <a:ext cx="6667500" cy="47355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Voice for Autism - DEC1606 - Dr.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Hegde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- Josh Abbott - Team: Cameron, Ashlyn, Zachary, Wen-Chi,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Yiru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112</TotalTime>
  <Words>1064</Words>
  <Application>Microsoft Office PowerPoint</Application>
  <PresentationFormat>自訂</PresentationFormat>
  <Paragraphs>146</Paragraphs>
  <Slides>22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7" baseType="lpstr">
      <vt:lpstr>Corbel</vt:lpstr>
      <vt:lpstr>Arial</vt:lpstr>
      <vt:lpstr>Calibri</vt:lpstr>
      <vt:lpstr>Basis</vt:lpstr>
      <vt:lpstr>Adobe Acrobat Document</vt:lpstr>
      <vt:lpstr>A Voice for autism</vt:lpstr>
      <vt:lpstr>Problem Statement</vt:lpstr>
      <vt:lpstr>Conceptual Sketch</vt:lpstr>
      <vt:lpstr>Requirements To Get The Job Done</vt:lpstr>
      <vt:lpstr>Market survey </vt:lpstr>
      <vt:lpstr>Potential Risks &amp; Mitigation</vt:lpstr>
      <vt:lpstr>Resource/Cost Estimate</vt:lpstr>
      <vt:lpstr>Project Milestones &amp; Schedule</vt:lpstr>
      <vt:lpstr>Overview of Software Design </vt:lpstr>
      <vt:lpstr>Overview of User Interface</vt:lpstr>
      <vt:lpstr>Launch Topic</vt:lpstr>
      <vt:lpstr>WordNet</vt:lpstr>
      <vt:lpstr>Stanford NLP</vt:lpstr>
      <vt:lpstr>Receive </vt:lpstr>
      <vt:lpstr>Hardware – ARM Processor</vt:lpstr>
      <vt:lpstr>Touch Screen</vt:lpstr>
      <vt:lpstr>How Many Board Design?</vt:lpstr>
      <vt:lpstr>Enclosure</vt:lpstr>
      <vt:lpstr>Battery Charging Circuit</vt:lpstr>
      <vt:lpstr>Current Project Status</vt:lpstr>
      <vt:lpstr>Task Responsibility – Cum Hours: 295.75</vt:lpstr>
      <vt:lpstr>Plan for Next Semester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Voice for autism</dc:title>
  <dc:creator>Freestone, Ashlyn A</dc:creator>
  <cp:lastModifiedBy>user</cp:lastModifiedBy>
  <cp:revision>13</cp:revision>
  <dcterms:created xsi:type="dcterms:W3CDTF">2016-04-23T19:08:43Z</dcterms:created>
  <dcterms:modified xsi:type="dcterms:W3CDTF">2016-04-27T19:12:30Z</dcterms:modified>
</cp:coreProperties>
</file>